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2" r:id="rId6"/>
  </p:sldMasterIdLst>
  <p:notesMasterIdLst>
    <p:notesMasterId r:id="rId30"/>
  </p:notesMasterIdLst>
  <p:handoutMasterIdLst>
    <p:handoutMasterId r:id="rId31"/>
  </p:handoutMasterIdLst>
  <p:sldIdLst>
    <p:sldId id="332" r:id="rId7"/>
    <p:sldId id="650" r:id="rId8"/>
    <p:sldId id="652" r:id="rId9"/>
    <p:sldId id="648" r:id="rId10"/>
    <p:sldId id="340" r:id="rId11"/>
    <p:sldId id="649" r:id="rId12"/>
    <p:sldId id="353" r:id="rId13"/>
    <p:sldId id="640" r:id="rId14"/>
    <p:sldId id="337" r:id="rId15"/>
    <p:sldId id="660" r:id="rId16"/>
    <p:sldId id="643" r:id="rId17"/>
    <p:sldId id="659" r:id="rId18"/>
    <p:sldId id="644" r:id="rId19"/>
    <p:sldId id="653" r:id="rId20"/>
    <p:sldId id="654" r:id="rId21"/>
    <p:sldId id="642" r:id="rId22"/>
    <p:sldId id="641" r:id="rId23"/>
    <p:sldId id="354" r:id="rId24"/>
    <p:sldId id="355" r:id="rId25"/>
    <p:sldId id="645" r:id="rId26"/>
    <p:sldId id="658" r:id="rId27"/>
    <p:sldId id="646" r:id="rId28"/>
    <p:sldId id="333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7B7F9C"/>
    <a:srgbClr val="FF6900"/>
    <a:srgbClr val="00C1DE"/>
    <a:srgbClr val="E5ECEB"/>
    <a:srgbClr val="95D600"/>
    <a:srgbClr val="FF6B00"/>
    <a:srgbClr val="FFC600"/>
    <a:srgbClr val="93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0EBAF7-A15A-4429-A097-B25DF824951A}" v="72" dt="2019-07-01T13:42:35.27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59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66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986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7365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3047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9924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045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50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217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73180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44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077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62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9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16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59708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85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8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4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0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9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9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64641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17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3" r:id="rId1"/>
    <p:sldLayoutId id="2147485514" r:id="rId2"/>
    <p:sldLayoutId id="2147485515" r:id="rId3"/>
    <p:sldLayoutId id="2147485516" r:id="rId4"/>
    <p:sldLayoutId id="2147485517" r:id="rId5"/>
    <p:sldLayoutId id="2147485518" r:id="rId6"/>
    <p:sldLayoutId id="2147485519" r:id="rId7"/>
    <p:sldLayoutId id="2147485520" r:id="rId8"/>
    <p:sldLayoutId id="2147485521" r:id="rId9"/>
    <p:sldLayoutId id="2147485522" r:id="rId10"/>
    <p:sldLayoutId id="2147485523" r:id="rId11"/>
    <p:sldLayoutId id="2147485524" r:id="rId12"/>
    <p:sldLayoutId id="2147485525" r:id="rId13"/>
    <p:sldLayoutId id="2147485526" r:id="rId14"/>
    <p:sldLayoutId id="2147485527" r:id="rId15"/>
    <p:sldLayoutId id="2147485528" r:id="rId16"/>
    <p:sldLayoutId id="2147485529" r:id="rId17"/>
    <p:sldLayoutId id="2147485530" r:id="rId18"/>
    <p:sldLayoutId id="2147485531" r:id="rId19"/>
    <p:sldLayoutId id="2147485532" r:id="rId20"/>
    <p:sldLayoutId id="2147485533" r:id="rId21"/>
    <p:sldLayoutId id="2147485534" r:id="rId22"/>
    <p:sldLayoutId id="2147485535" r:id="rId23"/>
    <p:sldLayoutId id="2147485536" r:id="rId24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micro:pet</a:t>
            </a:r>
            <a:r>
              <a:rPr lang="en-US" dirty="0"/>
              <a:t>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514CC-619B-4566-A4B7-EAD09978C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20379"/>
            <a:ext cx="4280971" cy="622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9F5E90-E7BD-46DE-8ADE-2F36C369BE70}"/>
              </a:ext>
            </a:extLst>
          </p:cNvPr>
          <p:cNvSpPr txBox="1"/>
          <p:nvPr/>
        </p:nvSpPr>
        <p:spPr>
          <a:xfrm>
            <a:off x="8144759" y="1687398"/>
            <a:ext cx="3638746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kern="1200">
                <a:solidFill>
                  <a:schemeClr val="bg1"/>
                </a:solidFill>
                <a:latin typeface="Lato" panose="020F0502020204030203" pitchFamily="34" charset="0"/>
                <a:ea typeface="+mn-ea"/>
              </a:rPr>
              <a:t>Lessons 11-12</a:t>
            </a:r>
            <a:endParaRPr lang="en-GB" sz="2400" kern="1200" dirty="0">
              <a:solidFill>
                <a:schemeClr val="bg1"/>
              </a:solidFill>
              <a:latin typeface="Lato" panose="020F0502020204030203" pitchFamily="34" charset="0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6F66-3DA5-4425-92CC-5E2A840E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Input, Process, Output (IPO)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09A51-54F3-4D8A-8F8A-B2BF5640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Light sensor would detect the light level</a:t>
            </a:r>
          </a:p>
          <a:p>
            <a:pPr lvl="1"/>
            <a:endParaRPr lang="en-GB" dirty="0">
              <a:latin typeface="Lato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8E04A6-C8C8-4AA8-8E20-41929864E5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6027" y="165538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/>
              </a:rPr>
              <a:t>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D487F-7EBC-431A-A241-D6FB5BA628D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Takes input data from the light sensor to determine which branch of the if statement to take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E3C8A-C1E4-4C5C-9065-C73FB91051A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LEDs would output either </a:t>
            </a:r>
            <a:r>
              <a:rPr lang="en-GB" dirty="0" err="1">
                <a:latin typeface="Lato"/>
              </a:rPr>
              <a:t>ZZZzzz</a:t>
            </a:r>
            <a:r>
              <a:rPr lang="en-GB" dirty="0">
                <a:latin typeface="Lato"/>
              </a:rPr>
              <a:t> or </a:t>
            </a:r>
            <a:r>
              <a:rPr lang="en-GB" dirty="0">
                <a:latin typeface="Lato"/>
                <a:sym typeface="Wingdings" panose="05000000000000000000" pitchFamily="2" charset="2"/>
              </a:rPr>
              <a:t> followed by “Time to wake up” depending on the ambient light level</a:t>
            </a:r>
            <a:endParaRPr lang="en-GB" dirty="0">
              <a:latin typeface="Lato"/>
            </a:endParaRPr>
          </a:p>
          <a:p>
            <a:endParaRPr lang="en-GB" dirty="0">
              <a:latin typeface="Lato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7550AC-F38D-4463-935E-7005B7F9F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161954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/>
              </a:rPr>
              <a:t>Output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2869388-BA1B-41D9-B0A0-6D9BC3C9EB0E}"/>
              </a:ext>
            </a:extLst>
          </p:cNvPr>
          <p:cNvSpPr txBox="1">
            <a:spLocks/>
          </p:cNvSpPr>
          <p:nvPr/>
        </p:nvSpPr>
        <p:spPr>
          <a:xfrm>
            <a:off x="288658" y="1619543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Lato"/>
              </a:rPr>
              <a:t>Input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5" y="3231698"/>
            <a:ext cx="2956948" cy="274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0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833E-E928-40CF-9A59-FE7369B8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Some Example Interactions: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1DFC86-93F4-4640-B06B-36B92F9A5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2506" y="1127774"/>
            <a:ext cx="3659509" cy="4770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EBFF2-5C1E-4F7B-95E8-9155AAA4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13" t="13556" r="3963" b="16841"/>
          <a:stretch/>
        </p:blipFill>
        <p:spPr>
          <a:xfrm>
            <a:off x="259599" y="1127774"/>
            <a:ext cx="3031958" cy="1714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5AD43-1DAB-4BD1-90DB-D14AC9F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99" y="3007930"/>
            <a:ext cx="39243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7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interaction between 2 pets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2125" y="962025"/>
            <a:ext cx="1108076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Pet 1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87582" y="962025"/>
            <a:ext cx="1108076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Pet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1766887"/>
            <a:ext cx="6320743" cy="2478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582" y="1766887"/>
            <a:ext cx="3876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18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62E0-F0E2-499C-9928-A4790A99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Design Some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2203D-D5AA-43CF-B181-6918DADD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Lato"/>
              </a:rPr>
              <a:t>Using the IPO worksheet, design some </a:t>
            </a:r>
            <a:r>
              <a:rPr lang="en-GB" dirty="0" err="1">
                <a:latin typeface="Lato"/>
              </a:rPr>
              <a:t>micro:pet</a:t>
            </a:r>
            <a:r>
              <a:rPr lang="en-GB" dirty="0">
                <a:latin typeface="Lato"/>
              </a:rPr>
              <a:t> interactions of your 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Lato"/>
            </a:endParaRPr>
          </a:p>
          <a:p>
            <a:endParaRPr lang="en-GB" dirty="0">
              <a:latin typeface="La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316FB1-E5FA-4FA1-8E3E-3BD63C311809}"/>
              </a:ext>
            </a:extLst>
          </p:cNvPr>
          <p:cNvSpPr/>
          <p:nvPr/>
        </p:nvSpPr>
        <p:spPr>
          <a:xfrm>
            <a:off x="1250117" y="2959763"/>
            <a:ext cx="2467643" cy="1804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/>
              </a:rPr>
              <a:t>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2DC5C-25AF-4D09-B19F-B3ADAF828755}"/>
              </a:ext>
            </a:extLst>
          </p:cNvPr>
          <p:cNvSpPr/>
          <p:nvPr/>
        </p:nvSpPr>
        <p:spPr>
          <a:xfrm>
            <a:off x="4687138" y="2959762"/>
            <a:ext cx="2467643" cy="1804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/>
              </a:rPr>
              <a:t>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5A58-CD7E-4339-A943-9938BF01C6A1}"/>
              </a:ext>
            </a:extLst>
          </p:cNvPr>
          <p:cNvSpPr/>
          <p:nvPr/>
        </p:nvSpPr>
        <p:spPr>
          <a:xfrm>
            <a:off x="8124159" y="2959761"/>
            <a:ext cx="2467643" cy="1804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/>
              </a:rPr>
              <a:t>Output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C09C164-0F9C-49E0-AE69-64F7E11CCA6B}"/>
              </a:ext>
            </a:extLst>
          </p:cNvPr>
          <p:cNvSpPr/>
          <p:nvPr/>
        </p:nvSpPr>
        <p:spPr>
          <a:xfrm>
            <a:off x="3860969" y="3681655"/>
            <a:ext cx="673769" cy="36094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554569C-0EFF-4968-B716-9A404B0DCAA8}"/>
              </a:ext>
            </a:extLst>
          </p:cNvPr>
          <p:cNvSpPr/>
          <p:nvPr/>
        </p:nvSpPr>
        <p:spPr>
          <a:xfrm>
            <a:off x="7307181" y="3681655"/>
            <a:ext cx="673769" cy="36094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3602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6BB9D7-66F3-4EC4-BAF8-F2C79BF42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67226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BF8B-9FB7-4A12-B0C0-2D69C8F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756A-8B92-4678-8732-F4BA526A9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</a:rPr>
              <a:t>The pet must: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Look like a friendly pet (be creative)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be robust enough to be played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contain a micro:bit that users can interact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have a face to express emotions when interacted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have two or more interactions programmed so it behaves like a pet to keep the user entertained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11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721A-A89B-4C58-ACFF-B5F6BEBB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Programming the </a:t>
            </a:r>
            <a:r>
              <a:rPr lang="en-GB" dirty="0" err="1">
                <a:latin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167CB-2A11-4221-95D1-AC4A5A7F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129423"/>
            <a:ext cx="8901613" cy="49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1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icrobit connected to pc">
            <a:extLst>
              <a:ext uri="{FF2B5EF4-FFF2-40B4-BE49-F238E27FC236}">
                <a16:creationId xmlns:a16="http://schemas.microsoft.com/office/drawing/2014/main" id="{7EEDDD74-807C-4508-B66C-86BDBED5A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11"/>
            <a:ext cx="9049732" cy="601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444066-F8C1-4FE0-9E55-CE20FFF58509}"/>
              </a:ext>
            </a:extLst>
          </p:cNvPr>
          <p:cNvSpPr txBox="1"/>
          <p:nvPr/>
        </p:nvSpPr>
        <p:spPr>
          <a:xfrm>
            <a:off x="9486899" y="800805"/>
            <a:ext cx="1804737" cy="87254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</a:rPr>
              <a:t>Make a program on </a:t>
            </a:r>
            <a:r>
              <a:rPr lang="en-GB" sz="2100" dirty="0" err="1">
                <a:solidFill>
                  <a:schemeClr val="tx2"/>
                </a:solidFill>
                <a:latin typeface="Lato" panose="020F0502020204030203" pitchFamily="34" charset="0"/>
              </a:rPr>
              <a:t>MakeCode</a:t>
            </a:r>
            <a:endParaRPr lang="en-GB" sz="2100" dirty="0">
              <a:solidFill>
                <a:schemeClr val="tx2"/>
              </a:solidFill>
              <a:latin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8079B-73E5-46F6-B1B7-9D85961EDA9D}"/>
              </a:ext>
            </a:extLst>
          </p:cNvPr>
          <p:cNvSpPr txBox="1"/>
          <p:nvPr/>
        </p:nvSpPr>
        <p:spPr>
          <a:xfrm>
            <a:off x="9496718" y="2416414"/>
            <a:ext cx="1804737" cy="58169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</a:rPr>
              <a:t>Download the .hex to the PC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86246-ED49-4F26-B9A8-1F2CFDE249B3}"/>
              </a:ext>
            </a:extLst>
          </p:cNvPr>
          <p:cNvSpPr txBox="1"/>
          <p:nvPr/>
        </p:nvSpPr>
        <p:spPr>
          <a:xfrm>
            <a:off x="9496719" y="3746214"/>
            <a:ext cx="1804737" cy="87254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</a:rPr>
              <a:t>Transfer the .hex to the micro:bit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822FF16-E6C4-4893-8E56-E42A6AC2712B}"/>
              </a:ext>
            </a:extLst>
          </p:cNvPr>
          <p:cNvSpPr/>
          <p:nvPr/>
        </p:nvSpPr>
        <p:spPr>
          <a:xfrm>
            <a:off x="10238874" y="1673352"/>
            <a:ext cx="300789" cy="73434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E2AFBF4-C161-4982-89D5-F877B6EBFBF9}"/>
              </a:ext>
            </a:extLst>
          </p:cNvPr>
          <p:cNvSpPr/>
          <p:nvPr/>
        </p:nvSpPr>
        <p:spPr>
          <a:xfrm>
            <a:off x="10248691" y="3006831"/>
            <a:ext cx="300789" cy="73434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7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02CA-A7F1-4995-8908-DFE7BCDD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Some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65361-2DDB-44AC-98A0-4AF1CC11D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</a:rPr>
              <a:t>Here are some possible ideas that could be programmed for your pet: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Reacting to playing/shaking (accelerometer)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Feeding (every few hours)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Needing attention (gets lonely if not interacted with frequently)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Sleeping and waking (light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sensor</a:t>
            </a:r>
            <a:r>
              <a:rPr lang="en-GB" dirty="0">
                <a:latin typeface="Lato" panose="020F0502020204030203" pitchFamily="34" charset="0"/>
              </a:rPr>
              <a:t>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Reacting to temperature (temperature sensor)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Mini games 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6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FE86-109A-47FD-8ACB-C76BB107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Working in Parallel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16BC4-9CC3-4A1E-A294-477D57D79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813090"/>
            <a:ext cx="3561401" cy="560696"/>
          </a:xfrm>
        </p:spPr>
        <p:txBody>
          <a:bodyPr/>
          <a:lstStyle/>
          <a:p>
            <a:r>
              <a:rPr lang="en-GB" b="1" dirty="0">
                <a:solidFill>
                  <a:schemeClr val="accent1"/>
                </a:solidFill>
                <a:latin typeface="Lato"/>
              </a:rPr>
              <a:t>Designing/Making the Pet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6DB1-7E63-41D3-AB93-C5DBB041F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Complete the design sheet</a:t>
            </a:r>
          </a:p>
          <a:p>
            <a:r>
              <a:rPr lang="en-GB" dirty="0">
                <a:latin typeface="Lato"/>
              </a:rPr>
              <a:t>Gather the materials</a:t>
            </a:r>
          </a:p>
          <a:p>
            <a:r>
              <a:rPr lang="en-GB" dirty="0">
                <a:latin typeface="Lato"/>
              </a:rPr>
              <a:t>Make the pet </a:t>
            </a:r>
          </a:p>
          <a:p>
            <a:r>
              <a:rPr lang="en-GB" dirty="0">
                <a:latin typeface="Lato"/>
              </a:rPr>
              <a:t>Add the micro:bit</a:t>
            </a:r>
          </a:p>
          <a:p>
            <a:r>
              <a:rPr lang="en-GB" dirty="0">
                <a:latin typeface="Lato"/>
              </a:rPr>
              <a:t>Test the pet</a:t>
            </a:r>
          </a:p>
          <a:p>
            <a:r>
              <a:rPr lang="en-GB" dirty="0">
                <a:latin typeface="Lato"/>
              </a:rPr>
              <a:t>Evaluate </a:t>
            </a:r>
          </a:p>
          <a:p>
            <a:r>
              <a:rPr lang="en-GB" dirty="0">
                <a:latin typeface="Lato"/>
              </a:rPr>
              <a:t>Improve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0063CE-8463-4CF1-8D62-525B6E0E8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6515" y="1611050"/>
            <a:ext cx="3359945" cy="560696"/>
          </a:xfrm>
        </p:spPr>
        <p:txBody>
          <a:bodyPr/>
          <a:lstStyle/>
          <a:p>
            <a:r>
              <a:rPr lang="en-GB" dirty="0">
                <a:latin typeface="Lato"/>
              </a:rPr>
              <a:t>Programming the Pet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7EDB30-B046-47A1-A2E0-6D15D24FC9C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Plan the interactions</a:t>
            </a:r>
          </a:p>
          <a:p>
            <a:r>
              <a:rPr lang="en-GB" b="1" dirty="0">
                <a:solidFill>
                  <a:srgbClr val="002B49"/>
                </a:solidFill>
                <a:latin typeface="Lato"/>
              </a:rPr>
              <a:t>Program</a:t>
            </a:r>
            <a:r>
              <a:rPr lang="en-GB" dirty="0">
                <a:latin typeface="Lato"/>
              </a:rPr>
              <a:t> the micro:bit</a:t>
            </a:r>
          </a:p>
          <a:p>
            <a:r>
              <a:rPr lang="en-GB" dirty="0">
                <a:latin typeface="Lato"/>
              </a:rPr>
              <a:t>Test the functionality</a:t>
            </a:r>
          </a:p>
          <a:p>
            <a:r>
              <a:rPr lang="en-GB" dirty="0">
                <a:latin typeface="Lato"/>
              </a:rPr>
              <a:t>Add the micro:bit to the pet</a:t>
            </a:r>
          </a:p>
          <a:p>
            <a:r>
              <a:rPr lang="en-GB" dirty="0">
                <a:latin typeface="Lato"/>
              </a:rPr>
              <a:t>Test the pet</a:t>
            </a:r>
          </a:p>
          <a:p>
            <a:r>
              <a:rPr lang="en-GB" dirty="0">
                <a:latin typeface="Lato"/>
              </a:rPr>
              <a:t>Evaluate</a:t>
            </a:r>
          </a:p>
          <a:p>
            <a:r>
              <a:rPr lang="en-GB" dirty="0">
                <a:latin typeface="Lato"/>
              </a:rPr>
              <a:t>Improve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64FBF1-4F66-4BCD-86F1-1AE76FCF936B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Write the elevator pitch based on the designs</a:t>
            </a:r>
          </a:p>
          <a:p>
            <a:r>
              <a:rPr lang="en-GB" dirty="0">
                <a:latin typeface="Lato"/>
              </a:rPr>
              <a:t>Create a logo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104778-F7CF-44F9-A39E-103E6B1450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1611050"/>
            <a:ext cx="3616031" cy="560696"/>
          </a:xfrm>
        </p:spPr>
        <p:txBody>
          <a:bodyPr/>
          <a:lstStyle/>
          <a:p>
            <a:r>
              <a:rPr lang="en-GB" dirty="0">
                <a:latin typeface="Lato"/>
              </a:rPr>
              <a:t>Elevator Pitch (Marketing)</a:t>
            </a:r>
          </a:p>
        </p:txBody>
      </p:sp>
    </p:spTree>
    <p:extLst>
      <p:ext uri="{BB962C8B-B14F-4D97-AF65-F5344CB8AC3E}">
        <p14:creationId xmlns:p14="http://schemas.microsoft.com/office/powerpoint/2010/main" val="318515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6BB9D7-66F3-4EC4-BAF8-F2C79BF42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444562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FB9326-4641-48B5-A401-E8142FBB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Elevator Pitch and Logo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E8A1E18-2F7A-4138-8C65-79E23A947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/>
              </a:rPr>
              <a:t>A short (1 minute) sales pitch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/>
              </a:rPr>
              <a:t>Can include a presentation (include the logo)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/>
              </a:rPr>
              <a:t>Should include: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/>
              </a:rPr>
              <a:t>What the </a:t>
            </a:r>
            <a:r>
              <a:rPr lang="en-GB" sz="2400" dirty="0" err="1">
                <a:latin typeface="Lato"/>
              </a:rPr>
              <a:t>micro:pet</a:t>
            </a:r>
            <a:r>
              <a:rPr lang="en-GB" sz="2400" dirty="0">
                <a:latin typeface="Lato"/>
              </a:rPr>
              <a:t> is called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/>
              </a:rPr>
              <a:t>What its interactions are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/>
              </a:rPr>
              <a:t>How it helps the user</a:t>
            </a:r>
          </a:p>
          <a:p>
            <a:pPr lvl="1"/>
            <a:endParaRPr lang="en-GB" dirty="0">
              <a:latin typeface="Lato"/>
            </a:endParaRPr>
          </a:p>
          <a:p>
            <a:pPr marL="506095" lvl="1" indent="0">
              <a:buNone/>
            </a:pPr>
            <a:endParaRPr lang="en-GB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55205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FB9326-4641-48B5-A401-E8142FBB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Elevator Pitch and Logo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E8A1E18-2F7A-4138-8C65-79E23A947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/>
              </a:rPr>
              <a:t>A short (1 minute) sales pitch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/>
              </a:rPr>
              <a:t>Can include a presentation (include the logo)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/>
              </a:rPr>
              <a:t>Should include: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/>
              </a:rPr>
              <a:t>What the </a:t>
            </a:r>
            <a:r>
              <a:rPr lang="en-GB" sz="2400" dirty="0" err="1">
                <a:latin typeface="Lato"/>
              </a:rPr>
              <a:t>micro:pet</a:t>
            </a:r>
            <a:r>
              <a:rPr lang="en-GB" sz="2400" dirty="0">
                <a:latin typeface="Lato"/>
              </a:rPr>
              <a:t> is called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/>
              </a:rPr>
              <a:t>What its interactions are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/>
              </a:rPr>
              <a:t>How it helps the user</a:t>
            </a:r>
          </a:p>
          <a:p>
            <a:pPr lvl="1"/>
            <a:endParaRPr lang="en-GB" dirty="0">
              <a:latin typeface="Lato"/>
            </a:endParaRPr>
          </a:p>
          <a:p>
            <a:pPr marL="506095" lvl="1" indent="0">
              <a:buNone/>
            </a:pPr>
            <a:endParaRPr lang="en-GB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0168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2856-253A-419B-B96D-91FF4B4D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Project Evaluation and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C3BE-805A-4F55-B8EF-F41271913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How did you find the project?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How did your group work together?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Did you get everything done? 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What would you do differently next time?</a:t>
            </a:r>
          </a:p>
        </p:txBody>
      </p:sp>
    </p:spTree>
    <p:extLst>
      <p:ext uri="{BB962C8B-B14F-4D97-AF65-F5344CB8AC3E}">
        <p14:creationId xmlns:p14="http://schemas.microsoft.com/office/powerpoint/2010/main" val="2246579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29D9-E652-479F-94F1-75CAD9C6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Setting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55DA8-65DF-4A78-8D53-F3B36D41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Loneliness is a real problem for children staying in hospitals for a long time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You need to create a digital pet that they can play with and keep them company while they stay in hospital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84F05C9-4216-4F9F-A783-A73C4D481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3" t="8653" r="25555" b="12258"/>
          <a:stretch/>
        </p:blipFill>
        <p:spPr>
          <a:xfrm>
            <a:off x="8956675" y="2475211"/>
            <a:ext cx="2947737" cy="3633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22412-8166-499C-8E66-E261403F4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1" t="8947" r="19693" b="25088"/>
          <a:stretch/>
        </p:blipFill>
        <p:spPr>
          <a:xfrm>
            <a:off x="4340286" y="2957699"/>
            <a:ext cx="4114801" cy="3151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4611B-A4BB-4152-B4DD-5202E0BB3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52" t="9298" r="13377" b="23508"/>
          <a:stretch/>
        </p:blipFill>
        <p:spPr>
          <a:xfrm>
            <a:off x="311656" y="3402147"/>
            <a:ext cx="3527042" cy="27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3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FB8E-B955-4D51-B4EE-A579D0B6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Design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19D86-A15B-413E-823C-CE6BE7F2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3153443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Fill this in first!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Add to it as you go along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9FFAB-5D6B-4371-A25E-760AC339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59" y="962025"/>
            <a:ext cx="8372908" cy="57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5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F042-38ED-4D35-945D-8CB976CD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Lato" panose="020F0502020204030203" pitchFamily="34" charset="0"/>
              </a:rPr>
              <a:t>micro:pet</a:t>
            </a:r>
            <a:r>
              <a:rPr lang="en-GB" dirty="0">
                <a:latin typeface="Lato" panose="020F0502020204030203" pitchFamily="34" charset="0"/>
              </a:rPr>
              <a:t>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5E2D-5B10-4923-8258-51AB82805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The net 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Design the pet and its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features/functionality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Use cases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Going beyond the net template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Presenting you product – the elevator pitch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Be creative!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21E7E-C733-4C76-A7EB-31361F62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29" y="3909093"/>
            <a:ext cx="2148101" cy="21996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DF03291-A718-4160-96A0-3AD0DA7D89B5}"/>
              </a:ext>
            </a:extLst>
          </p:cNvPr>
          <p:cNvGrpSpPr/>
          <p:nvPr/>
        </p:nvGrpSpPr>
        <p:grpSpPr>
          <a:xfrm>
            <a:off x="6879144" y="1377735"/>
            <a:ext cx="4646659" cy="3394723"/>
            <a:chOff x="7940014" y="1098765"/>
            <a:chExt cx="3995538" cy="29073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DB914-BBC9-43DB-AACE-778683763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0014" y="1098765"/>
              <a:ext cx="3995538" cy="290730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68DFEF-99EA-4887-B87F-EEBF3300FA78}"/>
                </a:ext>
              </a:extLst>
            </p:cNvPr>
            <p:cNvSpPr/>
            <p:nvPr/>
          </p:nvSpPr>
          <p:spPr>
            <a:xfrm>
              <a:off x="7940014" y="1144797"/>
              <a:ext cx="646047" cy="715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2209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A296BE-D76D-475A-97AD-4C4F2F1B0B77}"/>
              </a:ext>
            </a:extLst>
          </p:cNvPr>
          <p:cNvSpPr txBox="1">
            <a:spLocks/>
          </p:cNvSpPr>
          <p:nvPr/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Lato" panose="020F0502020204030203" pitchFamily="34" charset="0"/>
              </a:rPr>
              <a:t>Make sure the </a:t>
            </a:r>
            <a:r>
              <a:rPr lang="en-GB" dirty="0" err="1">
                <a:solidFill>
                  <a:schemeClr val="tx2"/>
                </a:solidFill>
                <a:latin typeface="Lato" panose="020F0502020204030203" pitchFamily="34" charset="0"/>
              </a:rPr>
              <a:t>micro:bit</a:t>
            </a:r>
            <a:r>
              <a:rPr lang="en-GB" dirty="0">
                <a:solidFill>
                  <a:schemeClr val="tx2"/>
                </a:solidFill>
                <a:latin typeface="Lato" panose="020F0502020204030203" pitchFamily="34" charset="0"/>
              </a:rPr>
              <a:t> and battery fit inside</a:t>
            </a:r>
          </a:p>
          <a:p>
            <a:pPr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Lato" panose="020F0502020204030203" pitchFamily="34" charset="0"/>
              </a:rPr>
              <a:t>Make sure the USB port is accessible</a:t>
            </a:r>
          </a:p>
          <a:p>
            <a:pPr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Lato" panose="020F0502020204030203" pitchFamily="34" charset="0"/>
              </a:rPr>
              <a:t>Be creative!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6BB7-2B89-448D-BEBB-8D1C425F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Building the Pet</a:t>
            </a:r>
          </a:p>
        </p:txBody>
      </p:sp>
      <p:pic>
        <p:nvPicPr>
          <p:cNvPr id="1026" name="Picture 2" descr="Image result for kids cardboard animals">
            <a:extLst>
              <a:ext uri="{FF2B5EF4-FFF2-40B4-BE49-F238E27FC236}">
                <a16:creationId xmlns:a16="http://schemas.microsoft.com/office/drawing/2014/main" id="{258BA4CB-3DA1-4E15-A57F-692A01DD39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587" y="472239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42ABF0-CA82-4838-B015-6E70C3B6D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984" y="2898940"/>
            <a:ext cx="2344357" cy="2706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E9C4D3-3889-4AA5-BFEE-B6756C247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0" y="3548146"/>
            <a:ext cx="2148101" cy="2199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8CD83-4356-4E01-B7FB-8B02D7E1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680" y="2415753"/>
            <a:ext cx="2939652" cy="3510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9EAEB-7CCA-4663-9703-723498E2E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88645">
            <a:off x="9508176" y="3971652"/>
            <a:ext cx="1199061" cy="6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BF8B-9FB7-4A12-B0C0-2D69C8F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756A-8B92-4678-8732-F4BA526A9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</a:rPr>
              <a:t>The pet must: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Look like a friendly pet (be creative)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Be robust enough to be played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Contain a micro:bit that users can interact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Have a face to express emotions when interacted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Have two or more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interactions</a:t>
            </a:r>
            <a:r>
              <a:rPr lang="en-GB" dirty="0">
                <a:latin typeface="Lato" panose="020F0502020204030203" pitchFamily="34" charset="0"/>
              </a:rPr>
              <a:t>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programmed</a:t>
            </a:r>
            <a:r>
              <a:rPr lang="en-GB" dirty="0">
                <a:latin typeface="Lato" panose="020F0502020204030203" pitchFamily="34" charset="0"/>
              </a:rPr>
              <a:t> so it behaves like a pet to keep the user entertained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7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icrobit">
            <a:extLst>
              <a:ext uri="{FF2B5EF4-FFF2-40B4-BE49-F238E27FC236}">
                <a16:creationId xmlns:a16="http://schemas.microsoft.com/office/drawing/2014/main" id="{04387560-B7B0-4CA9-AE1C-BB918EFB4E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17" y="255714"/>
            <a:ext cx="10654159" cy="598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34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6F66-3DA5-4425-92CC-5E2A840E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Input, Process, Output (IPO)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09A51-54F3-4D8A-8F8A-B2BF5640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Sensors (produce data)</a:t>
            </a:r>
          </a:p>
          <a:p>
            <a:pPr lvl="1"/>
            <a:r>
              <a:rPr lang="en-GB" sz="2400" dirty="0">
                <a:latin typeface="Lato"/>
              </a:rPr>
              <a:t>Temperature sensor</a:t>
            </a:r>
            <a:endParaRPr lang="en-GB" sz="3200" dirty="0">
              <a:latin typeface="Lato"/>
            </a:endParaRPr>
          </a:p>
          <a:p>
            <a:pPr lvl="1"/>
            <a:r>
              <a:rPr lang="en-GB" sz="2400" dirty="0">
                <a:latin typeface="Lato"/>
              </a:rPr>
              <a:t>Light sensor</a:t>
            </a:r>
          </a:p>
          <a:p>
            <a:pPr lvl="1"/>
            <a:r>
              <a:rPr lang="en-GB" sz="2400" dirty="0">
                <a:latin typeface="Lato"/>
              </a:rPr>
              <a:t>Accelerometer</a:t>
            </a:r>
          </a:p>
          <a:p>
            <a:pPr lvl="1"/>
            <a:r>
              <a:rPr lang="en-GB" sz="2400" dirty="0">
                <a:latin typeface="Lato"/>
              </a:rPr>
              <a:t>Compass</a:t>
            </a:r>
          </a:p>
          <a:p>
            <a:pPr lvl="1"/>
            <a:r>
              <a:rPr lang="en-GB" sz="2400" dirty="0">
                <a:latin typeface="Lato"/>
              </a:rPr>
              <a:t>Bluetooth</a:t>
            </a:r>
          </a:p>
          <a:p>
            <a:r>
              <a:rPr lang="en-GB" dirty="0">
                <a:latin typeface="Lato"/>
              </a:rPr>
              <a:t>Buttons</a:t>
            </a:r>
          </a:p>
          <a:p>
            <a:pPr lvl="1"/>
            <a:endParaRPr lang="en-GB" dirty="0">
              <a:latin typeface="Lato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8E04A6-C8C8-4AA8-8E20-41929864E5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6027" y="165538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/>
              </a:rPr>
              <a:t>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D487F-7EBC-431A-A241-D6FB5BA628D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Takes input data</a:t>
            </a:r>
          </a:p>
          <a:p>
            <a:r>
              <a:rPr lang="en-GB" dirty="0">
                <a:latin typeface="Lato"/>
              </a:rPr>
              <a:t>Does </a:t>
            </a:r>
            <a:r>
              <a:rPr lang="en-GB" i="1" dirty="0">
                <a:latin typeface="Lato"/>
              </a:rPr>
              <a:t>something</a:t>
            </a:r>
            <a:r>
              <a:rPr lang="en-GB" dirty="0">
                <a:latin typeface="Lato"/>
              </a:rPr>
              <a:t> with the data</a:t>
            </a:r>
          </a:p>
          <a:p>
            <a:r>
              <a:rPr lang="en-GB" dirty="0">
                <a:latin typeface="Lato"/>
              </a:rPr>
              <a:t>Stores 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E3C8A-C1E4-4C5C-9065-C73FB91051A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LEDs </a:t>
            </a:r>
          </a:p>
          <a:p>
            <a:r>
              <a:rPr lang="en-GB" dirty="0">
                <a:latin typeface="Lato"/>
              </a:rPr>
              <a:t>Radio</a:t>
            </a:r>
          </a:p>
          <a:p>
            <a:endParaRPr lang="en-GB" dirty="0">
              <a:latin typeface="Lato"/>
            </a:endParaRPr>
          </a:p>
          <a:p>
            <a:endParaRPr lang="en-GB" dirty="0">
              <a:latin typeface="Lato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7550AC-F38D-4463-935E-7005B7F9F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161954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/>
              </a:rPr>
              <a:t>Output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2869388-BA1B-41D9-B0A0-6D9BC3C9EB0E}"/>
              </a:ext>
            </a:extLst>
          </p:cNvPr>
          <p:cNvSpPr txBox="1">
            <a:spLocks/>
          </p:cNvSpPr>
          <p:nvPr/>
        </p:nvSpPr>
        <p:spPr>
          <a:xfrm>
            <a:off x="288658" y="1619543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Lato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583588553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625</Words>
  <Application>Microsoft Office PowerPoint</Application>
  <PresentationFormat>Widescreen</PresentationFormat>
  <Paragraphs>119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Lato</vt:lpstr>
      <vt:lpstr>Wingdings</vt:lpstr>
      <vt:lpstr>1_Arm_PPT_Public</vt:lpstr>
      <vt:lpstr>micro:pet Project</vt:lpstr>
      <vt:lpstr>PowerPoint Presentation</vt:lpstr>
      <vt:lpstr>Setting the Scene</vt:lpstr>
      <vt:lpstr>The Design Template</vt:lpstr>
      <vt:lpstr>micro:pet Net</vt:lpstr>
      <vt:lpstr>Building the Pet</vt:lpstr>
      <vt:lpstr>Success Criteria</vt:lpstr>
      <vt:lpstr>PowerPoint Presentation</vt:lpstr>
      <vt:lpstr>Input, Process, Output (IPO)</vt:lpstr>
      <vt:lpstr>Input, Process, Output (IPO)</vt:lpstr>
      <vt:lpstr>Some Example Interactions:</vt:lpstr>
      <vt:lpstr>Example interaction between 2 pets</vt:lpstr>
      <vt:lpstr>Design Some Interactions</vt:lpstr>
      <vt:lpstr>PowerPoint Presentation</vt:lpstr>
      <vt:lpstr>Success Criteria</vt:lpstr>
      <vt:lpstr>Programming the micro:bit</vt:lpstr>
      <vt:lpstr>PowerPoint Presentation</vt:lpstr>
      <vt:lpstr>Some Ideas</vt:lpstr>
      <vt:lpstr>Working in Parallel</vt:lpstr>
      <vt:lpstr>Elevator Pitch and Logo</vt:lpstr>
      <vt:lpstr>Elevator Pitch and Logo</vt:lpstr>
      <vt:lpstr>Project Evaluation and Reflection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 </dc:title>
  <dc:subject/>
  <dc:creator/>
  <cp:keywords/>
  <dc:description/>
  <cp:revision>1</cp:revision>
  <dcterms:created xsi:type="dcterms:W3CDTF">2017-09-19T22:21:35Z</dcterms:created>
  <dcterms:modified xsi:type="dcterms:W3CDTF">2020-12-11T10:05:10Z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